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3"/>
  </p:notesMasterIdLst>
  <p:handoutMasterIdLst>
    <p:handoutMasterId r:id="rId74"/>
  </p:handoutMasterIdLst>
  <p:sldIdLst>
    <p:sldId id="256" r:id="rId2"/>
    <p:sldId id="286" r:id="rId3"/>
    <p:sldId id="290" r:id="rId4"/>
    <p:sldId id="288" r:id="rId5"/>
    <p:sldId id="291" r:id="rId6"/>
    <p:sldId id="292" r:id="rId7"/>
    <p:sldId id="278" r:id="rId8"/>
    <p:sldId id="285" r:id="rId9"/>
    <p:sldId id="327" r:id="rId10"/>
    <p:sldId id="264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30" r:id="rId20"/>
    <p:sldId id="366" r:id="rId21"/>
    <p:sldId id="365" r:id="rId22"/>
    <p:sldId id="367" r:id="rId23"/>
    <p:sldId id="368" r:id="rId24"/>
    <p:sldId id="369" r:id="rId25"/>
    <p:sldId id="306" r:id="rId26"/>
    <p:sldId id="307" r:id="rId27"/>
    <p:sldId id="309" r:id="rId28"/>
    <p:sldId id="310" r:id="rId29"/>
    <p:sldId id="311" r:id="rId30"/>
    <p:sldId id="322" r:id="rId31"/>
    <p:sldId id="312" r:id="rId32"/>
    <p:sldId id="313" r:id="rId33"/>
    <p:sldId id="316" r:id="rId34"/>
    <p:sldId id="317" r:id="rId35"/>
    <p:sldId id="329" r:id="rId36"/>
    <p:sldId id="392" r:id="rId37"/>
    <p:sldId id="344" r:id="rId38"/>
    <p:sldId id="370" r:id="rId39"/>
    <p:sldId id="371" r:id="rId40"/>
    <p:sldId id="386" r:id="rId41"/>
    <p:sldId id="358" r:id="rId42"/>
    <p:sldId id="359" r:id="rId43"/>
    <p:sldId id="293" r:id="rId44"/>
    <p:sldId id="345" r:id="rId45"/>
    <p:sldId id="265" r:id="rId46"/>
    <p:sldId id="373" r:id="rId47"/>
    <p:sldId id="374" r:id="rId48"/>
    <p:sldId id="372" r:id="rId49"/>
    <p:sldId id="294" r:id="rId50"/>
    <p:sldId id="334" r:id="rId51"/>
    <p:sldId id="348" r:id="rId52"/>
    <p:sldId id="376" r:id="rId53"/>
    <p:sldId id="377" r:id="rId54"/>
    <p:sldId id="393" r:id="rId55"/>
    <p:sldId id="378" r:id="rId56"/>
    <p:sldId id="396" r:id="rId57"/>
    <p:sldId id="388" r:id="rId58"/>
    <p:sldId id="387" r:id="rId59"/>
    <p:sldId id="397" r:id="rId60"/>
    <p:sldId id="394" r:id="rId61"/>
    <p:sldId id="379" r:id="rId62"/>
    <p:sldId id="381" r:id="rId63"/>
    <p:sldId id="389" r:id="rId64"/>
    <p:sldId id="380" r:id="rId65"/>
    <p:sldId id="382" r:id="rId66"/>
    <p:sldId id="395" r:id="rId67"/>
    <p:sldId id="383" r:id="rId68"/>
    <p:sldId id="391" r:id="rId69"/>
    <p:sldId id="390" r:id="rId70"/>
    <p:sldId id="315" r:id="rId71"/>
    <p:sldId id="385" r:id="rId7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Lato" panose="020B0604020202020204" charset="0"/>
      <p:regular r:id="rId79"/>
      <p:bold r:id="rId80"/>
      <p:italic r:id="rId81"/>
      <p:boldItalic r:id="rId82"/>
    </p:embeddedFont>
    <p:embeddedFont>
      <p:font typeface="Montserrat" panose="020B0604020202020204" charset="-18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zekas Dominik" initials="FD" lastIdx="1" clrIdx="0">
    <p:extLst>
      <p:ext uri="{19B8F6BF-5375-455C-9EA6-DF929625EA0E}">
        <p15:presenceInfo xmlns:p15="http://schemas.microsoft.com/office/powerpoint/2012/main" userId="S-1-5-21-2604211897-728469581-1642377047-122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4810"/>
    <a:srgbClr val="2C6247"/>
    <a:srgbClr val="3E4C64"/>
    <a:srgbClr val="2C5C00"/>
    <a:srgbClr val="3C7E00"/>
    <a:srgbClr val="244C00"/>
    <a:srgbClr val="3A2508"/>
    <a:srgbClr val="68410E"/>
    <a:srgbClr val="EFC488"/>
    <a:srgbClr val="6277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2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2.fntdata"/><Relationship Id="rId84" Type="http://schemas.openxmlformats.org/officeDocument/2006/relationships/font" Target="fonts/font10.fntdata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font" Target="fonts/font5.fntdata"/><Relationship Id="rId87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5BBDCB0E-A92F-4CAE-B757-C5B91347B0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DD9389A-2C5D-4FBA-AE99-716BC3694A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259C0-B97E-401A-94B5-953D2000EC36}" type="datetimeFigureOut">
              <a:rPr lang="hu-HU" smtClean="0"/>
              <a:t>2026. 02. 26.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718C360-DAC6-4514-87D1-622DCB4089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9BD2DB4-731A-4A2F-87AD-8137FED6CD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67F525-F181-416B-B932-BB4BD2568FD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73289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633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68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53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905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978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551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359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039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393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967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585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94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789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647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8804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099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455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26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846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79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525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306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958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gradFill flip="none" rotWithShape="1">
          <a:gsLst>
            <a:gs pos="0">
              <a:srgbClr val="2C6247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i="1" u="sng" dirty="0"/>
              <a:t>DotNyetWork</a:t>
            </a:r>
            <a:endParaRPr b="1" i="1" u="sng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366550" y="397727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/>
              <a:t>we nyet to network issues</a:t>
            </a:r>
            <a:endParaRPr dirty="0"/>
          </a:p>
        </p:txBody>
      </p:sp>
      <p:sp>
        <p:nvSpPr>
          <p:cNvPr id="2" name="Google Shape;135;p13">
            <a:extLst>
              <a:ext uri="{FF2B5EF4-FFF2-40B4-BE49-F238E27FC236}">
                <a16:creationId xmlns:a16="http://schemas.microsoft.com/office/drawing/2014/main" id="{F5A51676-77E9-45FA-5980-64EC2EE07D86}"/>
              </a:ext>
            </a:extLst>
          </p:cNvPr>
          <p:cNvSpPr txBox="1">
            <a:spLocks/>
          </p:cNvSpPr>
          <p:nvPr/>
        </p:nvSpPr>
        <p:spPr>
          <a:xfrm>
            <a:off x="6045900" y="2367850"/>
            <a:ext cx="1311638" cy="105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>
              <a:lnSpc>
                <a:spcPct val="200000"/>
              </a:lnSpc>
            </a:pPr>
            <a:r>
              <a:rPr lang="hu-HU" sz="1100" dirty="0"/>
              <a:t>Ötvös Bence</a:t>
            </a:r>
          </a:p>
          <a:p>
            <a:pPr marL="0" indent="0" algn="r">
              <a:lnSpc>
                <a:spcPct val="200000"/>
              </a:lnSpc>
            </a:pPr>
            <a:r>
              <a:rPr lang="hu-HU" sz="1100" dirty="0"/>
              <a:t>Somogyi Bánk</a:t>
            </a:r>
          </a:p>
          <a:p>
            <a:pPr marL="0" indent="0" algn="r">
              <a:lnSpc>
                <a:spcPct val="200000"/>
              </a:lnSpc>
            </a:pPr>
            <a:r>
              <a:rPr lang="hu-HU" sz="1100" dirty="0"/>
              <a:t>Fazekas Dominik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pic>
        <p:nvPicPr>
          <p:cNvPr id="10" name="image14.png">
            <a:extLst>
              <a:ext uri="{FF2B5EF4-FFF2-40B4-BE49-F238E27FC236}">
                <a16:creationId xmlns:a16="http://schemas.microsoft.com/office/drawing/2014/main" id="{26EF0C83-5197-45BC-9A56-0C2C3C4918C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72000" y="1301750"/>
            <a:ext cx="3611880" cy="254000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6011493" y="993973"/>
            <a:ext cx="771365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 err="1"/>
              <a:t>Vlanok</a:t>
            </a:r>
            <a:endParaRPr lang="hu-HU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95C70290-3E96-497F-ACCB-9EE1DF61062E}"/>
              </a:ext>
            </a:extLst>
          </p:cNvPr>
          <p:cNvSpPr txBox="1"/>
          <p:nvPr/>
        </p:nvSpPr>
        <p:spPr>
          <a:xfrm>
            <a:off x="6553753" y="3116940"/>
            <a:ext cx="811441" cy="307777"/>
          </a:xfrm>
          <a:prstGeom prst="rect">
            <a:avLst/>
          </a:prstGeom>
          <a:solidFill>
            <a:srgbClr val="A365D1"/>
          </a:solidFill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Vlan</a:t>
            </a:r>
            <a:r>
              <a:rPr lang="hu-HU" b="1" dirty="0">
                <a:solidFill>
                  <a:schemeClr val="bg1"/>
                </a:solidFill>
              </a:rPr>
              <a:t> 20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2CA2BE5F-8B59-4137-B5E2-1315877F3257}"/>
              </a:ext>
            </a:extLst>
          </p:cNvPr>
          <p:cNvSpPr txBox="1"/>
          <p:nvPr/>
        </p:nvSpPr>
        <p:spPr>
          <a:xfrm>
            <a:off x="5394804" y="3116940"/>
            <a:ext cx="811441" cy="307777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Vlan</a:t>
            </a:r>
            <a:r>
              <a:rPr lang="hu-HU" b="1" dirty="0">
                <a:solidFill>
                  <a:schemeClr val="bg1"/>
                </a:solidFill>
              </a:rPr>
              <a:t> 10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963DFD80-4495-46DB-8C6C-E38AA8D7E3BA}"/>
              </a:ext>
            </a:extLst>
          </p:cNvPr>
          <p:cNvSpPr/>
          <p:nvPr/>
        </p:nvSpPr>
        <p:spPr>
          <a:xfrm>
            <a:off x="960120" y="1925740"/>
            <a:ext cx="318591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1800" b="1" dirty="0">
                <a:solidFill>
                  <a:schemeClr val="lt1"/>
                </a:solidFill>
                <a:latin typeface="Montserrat"/>
                <a:sym typeface="Montserrat"/>
              </a:rPr>
              <a:t>Létrehoztunk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  <a:sym typeface="Montserrat"/>
              </a:rPr>
              <a:t>vlanokat</a:t>
            </a:r>
            <a:r>
              <a:rPr lang="hu-HU" sz="1800" b="1" dirty="0">
                <a:solidFill>
                  <a:schemeClr val="lt1"/>
                </a:solidFill>
                <a:latin typeface="Montserrat"/>
                <a:sym typeface="Montserrat"/>
              </a:rPr>
              <a:t> a hálózatok elkülönítése érdekében.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CD775B2A-968D-490F-AD45-CAF518862DE6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430403" y="1001061"/>
            <a:ext cx="1933543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 err="1"/>
              <a:t>Vlanok</a:t>
            </a:r>
            <a:r>
              <a:rPr lang="hu-HU" dirty="0"/>
              <a:t> élő eszközön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8FBDE97-4588-4076-AB7C-87AC5572B39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555" y="1328222"/>
            <a:ext cx="3825240" cy="2821305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8CB89664-AD44-4A4C-9193-EA92BDC4BD0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78" y="1842077"/>
            <a:ext cx="2682817" cy="1794258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6091E33F-B716-4B17-B39F-7DDEC59AE726}"/>
              </a:ext>
            </a:extLst>
          </p:cNvPr>
          <p:cNvSpPr txBox="1"/>
          <p:nvPr/>
        </p:nvSpPr>
        <p:spPr>
          <a:xfrm>
            <a:off x="1477335" y="1534300"/>
            <a:ext cx="1805302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 err="1"/>
              <a:t>Vlanok</a:t>
            </a:r>
            <a:r>
              <a:rPr lang="hu-HU" dirty="0"/>
              <a:t> létrehozása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6C1D97E1-6CC3-4332-ADE4-9C77ADA46828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79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1BE3D01E-095E-4DF1-AF14-A0881E8D17D6}"/>
              </a:ext>
            </a:extLst>
          </p:cNvPr>
          <p:cNvSpPr/>
          <p:nvPr/>
        </p:nvSpPr>
        <p:spPr>
          <a:xfrm>
            <a:off x="834204" y="2133489"/>
            <a:ext cx="3288080" cy="8765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Vlan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1-et megszüntettük: </a:t>
            </a:r>
          </a:p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 biztonsági réssé válhat.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51D901DB-F5D2-4CAC-A989-A008D0DE377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54" y="2192738"/>
            <a:ext cx="2548220" cy="758024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9100F0C4-6C13-4DEC-8C72-9AEB6B394430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2224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1BE3D01E-095E-4DF1-AF14-A0881E8D17D6}"/>
              </a:ext>
            </a:extLst>
          </p:cNvPr>
          <p:cNvSpPr/>
          <p:nvPr/>
        </p:nvSpPr>
        <p:spPr>
          <a:xfrm>
            <a:off x="834204" y="2133489"/>
            <a:ext cx="3294492" cy="8765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Vlan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999 (Black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Hole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Összes nem használt port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3F88D12-B7E1-4163-945C-10B4B7C73E3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33489"/>
            <a:ext cx="3697922" cy="876521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D47DF46E-A009-4A1D-9605-256AC057D1D5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172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C8760A8-549D-4E4B-937F-82461787FF8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" b="7368"/>
          <a:stretch/>
        </p:blipFill>
        <p:spPr bwMode="auto">
          <a:xfrm>
            <a:off x="1914968" y="3751265"/>
            <a:ext cx="5310505" cy="67056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66DCF86-60E0-4C2C-AE59-62775D01C50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00" y="1258297"/>
            <a:ext cx="3386028" cy="490249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8B29DB7-22BA-47C2-A37C-58BA5F62E34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00" y="2546572"/>
            <a:ext cx="3384842" cy="490249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6B3EB4A5-20A4-47A1-9160-B72CFE759F90}"/>
              </a:ext>
            </a:extLst>
          </p:cNvPr>
          <p:cNvSpPr txBox="1"/>
          <p:nvPr/>
        </p:nvSpPr>
        <p:spPr>
          <a:xfrm>
            <a:off x="3988627" y="950520"/>
            <a:ext cx="1080745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Ruby-SW1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7EC94D5-FCE6-427C-9673-8C187B04FB60}"/>
              </a:ext>
            </a:extLst>
          </p:cNvPr>
          <p:cNvSpPr txBox="1"/>
          <p:nvPr/>
        </p:nvSpPr>
        <p:spPr>
          <a:xfrm>
            <a:off x="3988626" y="2238795"/>
            <a:ext cx="1080745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Ruby-SW2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82D9A36-A6AF-4D00-8D9C-F9C1BD220C2F}"/>
              </a:ext>
            </a:extLst>
          </p:cNvPr>
          <p:cNvSpPr txBox="1"/>
          <p:nvPr/>
        </p:nvSpPr>
        <p:spPr>
          <a:xfrm>
            <a:off x="4135925" y="3438385"/>
            <a:ext cx="782587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 err="1"/>
              <a:t>Vlan</a:t>
            </a:r>
            <a:r>
              <a:rPr lang="hu-HU" dirty="0"/>
              <a:t> IP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332EDC2-DB84-4A07-B27C-8AD834CDD6BA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7004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453538" y="996062"/>
            <a:ext cx="1893467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Két port összefogva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963DFD80-4495-46DB-8C6C-E38AA8D7E3BA}"/>
              </a:ext>
            </a:extLst>
          </p:cNvPr>
          <p:cNvSpPr/>
          <p:nvPr/>
        </p:nvSpPr>
        <p:spPr>
          <a:xfrm>
            <a:off x="1038578" y="1925740"/>
            <a:ext cx="318591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Ruby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Switch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-ek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g1/0/23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g1/0/24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-es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portjain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konfiguráltuk</a:t>
            </a:r>
            <a:endParaRPr lang="hu-HU" sz="1800" b="1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pic>
        <p:nvPicPr>
          <p:cNvPr id="8" name="image12.png">
            <a:extLst>
              <a:ext uri="{FF2B5EF4-FFF2-40B4-BE49-F238E27FC236}">
                <a16:creationId xmlns:a16="http://schemas.microsoft.com/office/drawing/2014/main" id="{BC5CDEFA-8CB2-4934-838D-AFD36B56F21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07149" y="1372479"/>
            <a:ext cx="3786246" cy="2398542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649562F-ACF1-40AC-801C-279F3B6DACFF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271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137953" y="1357651"/>
            <a:ext cx="2868093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 err="1"/>
              <a:t>Etherchannel</a:t>
            </a:r>
            <a:r>
              <a:rPr lang="hu-HU" dirty="0"/>
              <a:t>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0EFB72ED-33BA-4709-90F5-DDD67B2ED31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090" y="1665428"/>
            <a:ext cx="3893820" cy="283337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A859033F-A44A-4629-80FD-77B8ADB87300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5401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221866" y="1472467"/>
            <a:ext cx="2440092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 err="1"/>
              <a:t>Etherchannel</a:t>
            </a:r>
            <a:r>
              <a:rPr lang="hu-HU" dirty="0"/>
              <a:t> konfiguráció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9FFBFB27-098A-49D1-9D83-221189FDF95E}"/>
              </a:ext>
            </a:extLst>
          </p:cNvPr>
          <p:cNvSpPr/>
          <p:nvPr/>
        </p:nvSpPr>
        <p:spPr>
          <a:xfrm>
            <a:off x="399439" y="2133777"/>
            <a:ext cx="3933804" cy="8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Az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etherchannel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Cisco-s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’</a:t>
            </a:r>
            <a:r>
              <a:rPr lang="hu-HU" sz="1800" b="1" dirty="0" err="1">
                <a:solidFill>
                  <a:srgbClr val="BCD6FF"/>
                </a:solidFill>
                <a:latin typeface="Montserrat"/>
              </a:rPr>
              <a:t>PAgP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’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verzióját konfiguráltuk 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6BCEBFE-ED7D-41D6-8F70-F4D590376D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10" y="1836951"/>
            <a:ext cx="3933804" cy="1469598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1B49404F-9361-4B70-82FB-59C922D7ABE6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436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440118" y="1164690"/>
            <a:ext cx="2242922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show </a:t>
            </a:r>
            <a:r>
              <a:rPr lang="hu-HU" dirty="0" err="1"/>
              <a:t>etherchannel</a:t>
            </a:r>
            <a:r>
              <a:rPr lang="hu-HU" dirty="0"/>
              <a:t> SW1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12D7724-9A0E-4A4D-8249-BCCB113C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400" y="1472467"/>
            <a:ext cx="5803200" cy="3452973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8E0F7667-A188-4C78-83D9-D73954395765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3676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79011"/>
            <a:ext cx="7038900" cy="914100"/>
          </a:xfrm>
        </p:spPr>
        <p:txBody>
          <a:bodyPr/>
          <a:lstStyle/>
          <a:p>
            <a:r>
              <a:rPr lang="hu-HU" b="1" dirty="0"/>
              <a:t>4) Port </a:t>
            </a:r>
            <a:r>
              <a:rPr lang="hu-HU" b="1" dirty="0" err="1"/>
              <a:t>Security</a:t>
            </a:r>
            <a:endParaRPr lang="hu-HU" b="1" dirty="0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26E68EA9-D521-4652-97B8-5944C824E98B}"/>
              </a:ext>
            </a:extLst>
          </p:cNvPr>
          <p:cNvSpPr/>
          <p:nvPr/>
        </p:nvSpPr>
        <p:spPr>
          <a:xfrm>
            <a:off x="163692" y="2133489"/>
            <a:ext cx="3933804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 portok maximum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3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eszközt engednek át.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AF5DDF4-0413-4BC0-A48A-F00469894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260" y="1221663"/>
            <a:ext cx="4276291" cy="2700173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2DDEABDD-56A2-4155-B45E-87F4BC14C3E3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3746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B95E83-7A29-E224-5072-C0B3D3FEF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310053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Bevezető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E4B3F-4A4D-59BA-D889-829397F6C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50" y="1560460"/>
            <a:ext cx="7038900" cy="2472300"/>
          </a:xfrm>
        </p:spPr>
        <p:txBody>
          <a:bodyPr>
            <a:normAutofit/>
          </a:bodyPr>
          <a:lstStyle/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Projekt célja:  </a:t>
            </a:r>
            <a:r>
              <a:rPr lang="hu-HU" sz="1800" dirty="0"/>
              <a:t>Egy biztonságos, skálázható és nagy rendelkezésre állású hálózati infrastruktúra kialakítása. </a:t>
            </a:r>
          </a:p>
          <a:p>
            <a:endParaRPr lang="hu-HU" sz="1800" dirty="0"/>
          </a:p>
          <a:p>
            <a:endParaRPr lang="hu-HU" sz="1800" dirty="0"/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Prezentáció:   </a:t>
            </a:r>
            <a:r>
              <a:rPr lang="hu-HU" sz="1800" dirty="0"/>
              <a:t>Ez a prezentáció bemutatja a hálózat részeit és azok kiépítésének a folyamatát 	</a:t>
            </a:r>
          </a:p>
          <a:p>
            <a:pPr marL="146050" indent="0">
              <a:buNone/>
            </a:pP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256152248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79011"/>
            <a:ext cx="7038900" cy="914100"/>
          </a:xfrm>
        </p:spPr>
        <p:txBody>
          <a:bodyPr/>
          <a:lstStyle/>
          <a:p>
            <a:r>
              <a:rPr lang="hu-HU" b="1" dirty="0"/>
              <a:t>4) Port </a:t>
            </a:r>
            <a:r>
              <a:rPr lang="hu-HU" b="1" dirty="0" err="1"/>
              <a:t>Security</a:t>
            </a:r>
            <a:endParaRPr lang="hu-HU" b="1" dirty="0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26E68EA9-D521-4652-97B8-5944C824E98B}"/>
              </a:ext>
            </a:extLst>
          </p:cNvPr>
          <p:cNvSpPr/>
          <p:nvPr/>
        </p:nvSpPr>
        <p:spPr>
          <a:xfrm>
            <a:off x="2448176" y="1200199"/>
            <a:ext cx="4247647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Ha szabályszegés történik a port lekapcsol (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violation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shutdown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)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EF2DD0FA-ADD3-4497-A763-4FCC41A15746}"/>
              </a:ext>
            </a:extLst>
          </p:cNvPr>
          <p:cNvSpPr txBox="1"/>
          <p:nvPr/>
        </p:nvSpPr>
        <p:spPr>
          <a:xfrm>
            <a:off x="3928233" y="2357451"/>
            <a:ext cx="1287532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Konfiguráció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6CDFAB6-F1FB-4983-8450-40ECA255C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030" r="19999"/>
          <a:stretch/>
        </p:blipFill>
        <p:spPr>
          <a:xfrm>
            <a:off x="2032807" y="2666508"/>
            <a:ext cx="5078384" cy="1276793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8FD55BDB-5E1F-413E-A558-D95F36159670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0322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79011"/>
            <a:ext cx="7038900" cy="914100"/>
          </a:xfrm>
        </p:spPr>
        <p:txBody>
          <a:bodyPr/>
          <a:lstStyle/>
          <a:p>
            <a:r>
              <a:rPr lang="hu-HU" b="1" dirty="0"/>
              <a:t>4) Port </a:t>
            </a:r>
            <a:r>
              <a:rPr lang="hu-HU" b="1" dirty="0" err="1"/>
              <a:t>Security</a:t>
            </a:r>
            <a:endParaRPr lang="hu-HU" b="1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2C59025-FA96-4376-9FC3-E66C75219BC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36" y="1567849"/>
            <a:ext cx="4474728" cy="238373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1942EC7-109F-4CF7-945F-4443B57406D6}"/>
              </a:ext>
            </a:extLst>
          </p:cNvPr>
          <p:cNvSpPr txBox="1"/>
          <p:nvPr/>
        </p:nvSpPr>
        <p:spPr>
          <a:xfrm>
            <a:off x="3679768" y="1260072"/>
            <a:ext cx="1784463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show port-</a:t>
            </a:r>
            <a:r>
              <a:rPr lang="hu-HU" dirty="0" err="1"/>
              <a:t>security</a:t>
            </a:r>
            <a:endParaRPr lang="hu-HU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803B9847-D852-4329-A62D-CD2F52F6BD3A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4096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79011"/>
            <a:ext cx="7038900" cy="914100"/>
          </a:xfrm>
        </p:spPr>
        <p:txBody>
          <a:bodyPr/>
          <a:lstStyle/>
          <a:p>
            <a:r>
              <a:rPr lang="hu-HU" b="1" dirty="0"/>
              <a:t>5) GLBP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A6D1FD9-BE98-45D4-A9D0-869CFC38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036" y="1328353"/>
            <a:ext cx="4001414" cy="2486794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565C0CCC-3AD1-45EB-82E6-3C10174D1D55}"/>
              </a:ext>
            </a:extLst>
          </p:cNvPr>
          <p:cNvSpPr txBox="1"/>
          <p:nvPr/>
        </p:nvSpPr>
        <p:spPr>
          <a:xfrm>
            <a:off x="6090743" y="2733543"/>
            <a:ext cx="82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 err="1">
                <a:solidFill>
                  <a:schemeClr val="accent1">
                    <a:lumMod val="75000"/>
                  </a:schemeClr>
                </a:solidFill>
              </a:rPr>
              <a:t>Active</a:t>
            </a:r>
            <a:endParaRPr lang="hu-HU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788D8C7D-F576-444F-99C6-112E36AFFEEA}"/>
              </a:ext>
            </a:extLst>
          </p:cNvPr>
          <p:cNvSpPr txBox="1"/>
          <p:nvPr/>
        </p:nvSpPr>
        <p:spPr>
          <a:xfrm>
            <a:off x="5061950" y="2733543"/>
            <a:ext cx="1028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1600" b="1" dirty="0" err="1">
                <a:solidFill>
                  <a:schemeClr val="accent1">
                    <a:lumMod val="75000"/>
                  </a:schemeClr>
                </a:solidFill>
              </a:rPr>
              <a:t>Standby</a:t>
            </a:r>
            <a:endParaRPr lang="hu-HU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3DDBC706-D7A1-4631-9F95-9980F1855774}"/>
              </a:ext>
            </a:extLst>
          </p:cNvPr>
          <p:cNvSpPr/>
          <p:nvPr/>
        </p:nvSpPr>
        <p:spPr>
          <a:xfrm>
            <a:off x="368595" y="2133489"/>
            <a:ext cx="3374065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Router 1 a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készenléti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, Router 2 az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aktív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.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BDBFFF2-657E-4C11-86BE-966829D1BDFD}"/>
              </a:ext>
            </a:extLst>
          </p:cNvPr>
          <p:cNvSpPr txBox="1"/>
          <p:nvPr/>
        </p:nvSpPr>
        <p:spPr>
          <a:xfrm>
            <a:off x="5134175" y="3207339"/>
            <a:ext cx="442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b="1" dirty="0">
                <a:solidFill>
                  <a:schemeClr val="bg2">
                    <a:lumMod val="10000"/>
                  </a:schemeClr>
                </a:solidFill>
              </a:rPr>
              <a:t>R1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9778A5F8-E64E-4E98-90EA-438FAF63747C}"/>
              </a:ext>
            </a:extLst>
          </p:cNvPr>
          <p:cNvSpPr txBox="1"/>
          <p:nvPr/>
        </p:nvSpPr>
        <p:spPr>
          <a:xfrm>
            <a:off x="6399399" y="3207338"/>
            <a:ext cx="442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b="1" dirty="0">
                <a:solidFill>
                  <a:schemeClr val="bg2">
                    <a:lumMod val="10000"/>
                  </a:schemeClr>
                </a:solidFill>
              </a:rPr>
              <a:t>R2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F83B8641-CD7A-4F65-AA5B-A6789D1C5437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3605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79011"/>
            <a:ext cx="7038900" cy="914100"/>
          </a:xfrm>
        </p:spPr>
        <p:txBody>
          <a:bodyPr/>
          <a:lstStyle/>
          <a:p>
            <a:r>
              <a:rPr lang="hu-HU" b="1" dirty="0"/>
              <a:t>5) GLBP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3DDBC706-D7A1-4631-9F95-9980F1855774}"/>
              </a:ext>
            </a:extLst>
          </p:cNvPr>
          <p:cNvSpPr/>
          <p:nvPr/>
        </p:nvSpPr>
        <p:spPr>
          <a:xfrm>
            <a:off x="793899" y="2133488"/>
            <a:ext cx="3374065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 routerek alinterfészein konfiguráltuk.</a:t>
            </a: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4581189E-F9FC-4212-A644-E2B945F265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37" y="1392845"/>
            <a:ext cx="2594167" cy="2357809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72A564F-38FF-49D7-AD8B-7A13159C6DB1}"/>
              </a:ext>
            </a:extLst>
          </p:cNvPr>
          <p:cNvSpPr txBox="1"/>
          <p:nvPr/>
        </p:nvSpPr>
        <p:spPr>
          <a:xfrm>
            <a:off x="5913085" y="1085068"/>
            <a:ext cx="720069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 err="1"/>
              <a:t>config</a:t>
            </a:r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F18FFDC1-C2D2-4102-882F-F6DDC3049AC4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8755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79011"/>
            <a:ext cx="7038900" cy="914100"/>
          </a:xfrm>
        </p:spPr>
        <p:txBody>
          <a:bodyPr/>
          <a:lstStyle/>
          <a:p>
            <a:r>
              <a:rPr lang="hu-HU" b="1" dirty="0"/>
              <a:t>5) GLBP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450474D-BAD0-427C-898E-F9495D89EE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50" y="1874121"/>
            <a:ext cx="7038900" cy="1974339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B9F4F4CE-28BD-437C-927E-388168357447}"/>
              </a:ext>
            </a:extLst>
          </p:cNvPr>
          <p:cNvSpPr txBox="1"/>
          <p:nvPr/>
        </p:nvSpPr>
        <p:spPr>
          <a:xfrm>
            <a:off x="3819230" y="1566344"/>
            <a:ext cx="1505540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show </a:t>
            </a:r>
            <a:r>
              <a:rPr lang="hu-HU" dirty="0" err="1"/>
              <a:t>glbp</a:t>
            </a:r>
            <a:r>
              <a:rPr lang="hu-HU" dirty="0"/>
              <a:t> </a:t>
            </a:r>
            <a:r>
              <a:rPr lang="hu-HU" dirty="0" err="1"/>
              <a:t>brief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016A0E68-5F0C-4F8E-9F53-029515082055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4312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OSPF</a:t>
            </a:r>
            <a:endParaRPr b="1" dirty="0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EDF59647-10CD-4A78-9003-6E861D75EB84}"/>
              </a:ext>
            </a:extLst>
          </p:cNvPr>
          <p:cNvSpPr/>
          <p:nvPr/>
        </p:nvSpPr>
        <p:spPr>
          <a:xfrm>
            <a:off x="2244713" y="1235200"/>
            <a:ext cx="4654570" cy="963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2000" b="1" dirty="0">
                <a:solidFill>
                  <a:schemeClr val="lt1"/>
                </a:solidFill>
                <a:latin typeface="Montserrat"/>
              </a:rPr>
              <a:t>Dinamikus forgalomirányításnak </a:t>
            </a:r>
            <a:r>
              <a:rPr lang="hu-HU" sz="2000" b="1" dirty="0">
                <a:solidFill>
                  <a:srgbClr val="BCD6FF"/>
                </a:solidFill>
                <a:latin typeface="Montserrat"/>
              </a:rPr>
              <a:t>OSPF</a:t>
            </a:r>
            <a:r>
              <a:rPr lang="hu-HU" sz="2000" b="1" dirty="0">
                <a:solidFill>
                  <a:schemeClr val="lt1"/>
                </a:solidFill>
                <a:latin typeface="Montserrat"/>
              </a:rPr>
              <a:t>-</a:t>
            </a:r>
            <a:r>
              <a:rPr lang="hu-HU" sz="2000" b="1" dirty="0" err="1">
                <a:solidFill>
                  <a:schemeClr val="lt1"/>
                </a:solidFill>
                <a:latin typeface="Montserrat"/>
              </a:rPr>
              <a:t>et</a:t>
            </a:r>
            <a:r>
              <a:rPr lang="hu-HU" sz="2000" b="1" dirty="0">
                <a:solidFill>
                  <a:schemeClr val="lt1"/>
                </a:solidFill>
                <a:latin typeface="Montserrat"/>
              </a:rPr>
              <a:t> alkalmaztunk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724A1D5-8FA0-4D19-9F4A-FC793DE41C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1" y="2876550"/>
            <a:ext cx="3736975" cy="99060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255772" y="2571750"/>
            <a:ext cx="2632452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ALTER_ROUTE konfiguráció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3D47EBC6-0446-46E4-9EC5-2A09AE85F404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1148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OSPF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222110" y="1276771"/>
            <a:ext cx="2699778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OSPF-el konfigurált eszközök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1C82D05-A5A7-4AD3-BDC0-292412221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04" y="1626119"/>
            <a:ext cx="7742591" cy="3025402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4" name="Ellipszis 3">
            <a:extLst>
              <a:ext uri="{FF2B5EF4-FFF2-40B4-BE49-F238E27FC236}">
                <a16:creationId xmlns:a16="http://schemas.microsoft.com/office/drawing/2014/main" id="{E8172623-DC78-4A22-8017-7C363F54EB8B}"/>
              </a:ext>
            </a:extLst>
          </p:cNvPr>
          <p:cNvSpPr/>
          <p:nvPr/>
        </p:nvSpPr>
        <p:spPr>
          <a:xfrm>
            <a:off x="815163" y="244548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76BB3D3B-9155-4A80-AC27-4887DC4D33CD}"/>
              </a:ext>
            </a:extLst>
          </p:cNvPr>
          <p:cNvSpPr/>
          <p:nvPr/>
        </p:nvSpPr>
        <p:spPr>
          <a:xfrm>
            <a:off x="4313274" y="3228775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46FFAC85-990A-4283-B6FC-110B750182FB}"/>
              </a:ext>
            </a:extLst>
          </p:cNvPr>
          <p:cNvSpPr/>
          <p:nvPr/>
        </p:nvSpPr>
        <p:spPr>
          <a:xfrm>
            <a:off x="5220139" y="391634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4EDACA5B-FBAD-4FA7-A3E9-A0BC76D8B107}"/>
              </a:ext>
            </a:extLst>
          </p:cNvPr>
          <p:cNvSpPr/>
          <p:nvPr/>
        </p:nvSpPr>
        <p:spPr>
          <a:xfrm>
            <a:off x="3512288" y="391634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98F99016-B624-4B54-916F-9E008BC49E41}"/>
              </a:ext>
            </a:extLst>
          </p:cNvPr>
          <p:cNvSpPr/>
          <p:nvPr/>
        </p:nvSpPr>
        <p:spPr>
          <a:xfrm>
            <a:off x="4313274" y="2199902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8CA0AAB1-C25B-46F0-B869-D6F3A11EFB79}"/>
              </a:ext>
            </a:extLst>
          </p:cNvPr>
          <p:cNvSpPr/>
          <p:nvPr/>
        </p:nvSpPr>
        <p:spPr>
          <a:xfrm>
            <a:off x="7570381" y="2387744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F26781E2-010D-4F25-BC1A-C04E3594672B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4921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5096539" y="1261474"/>
            <a:ext cx="2699778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OSPF-el konfigurált eszközök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DEC2611C-E0CB-43D0-9104-00B3268C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471" y="1634409"/>
            <a:ext cx="4541914" cy="1874682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14" name="Téglalap 13">
            <a:extLst>
              <a:ext uri="{FF2B5EF4-FFF2-40B4-BE49-F238E27FC236}">
                <a16:creationId xmlns:a16="http://schemas.microsoft.com/office/drawing/2014/main" id="{17C7F824-F8DC-4E60-B2A6-0E06FA40B3AD}"/>
              </a:ext>
            </a:extLst>
          </p:cNvPr>
          <p:cNvSpPr/>
          <p:nvPr/>
        </p:nvSpPr>
        <p:spPr>
          <a:xfrm>
            <a:off x="426615" y="1925740"/>
            <a:ext cx="393380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rgbClr val="BCD6FF"/>
                </a:solidFill>
                <a:latin typeface="Montserrat"/>
              </a:rPr>
              <a:t>Blake-R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ALTER_ROUTER 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közötti </a:t>
            </a:r>
            <a:r>
              <a:rPr lang="hu-HU" sz="1800" b="1" dirty="0" err="1">
                <a:solidFill>
                  <a:srgbClr val="BCD6FF"/>
                </a:solidFill>
                <a:latin typeface="Montserrat"/>
              </a:rPr>
              <a:t>Serial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vonalon alkalmaztuk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61C5E3BB-7DD1-4B5F-AAC5-F298B1DFD64C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3821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524277" y="1235200"/>
            <a:ext cx="2095445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PPP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2373D18-50E3-4886-8B3F-ECCC6439E1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420" y="1569251"/>
            <a:ext cx="4709160" cy="290322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52417929-518C-4672-A1B9-AB6DF4F9FD64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551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5358451" y="1725503"/>
            <a:ext cx="1667444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PPP konfiguráció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821F517-F7B4-4CAC-8724-3F3CC0D7B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33280"/>
            <a:ext cx="3240347" cy="1076939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638196" y="2133488"/>
            <a:ext cx="3933804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routerek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Se0/1/0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portjain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konfiguráltuk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6D67594-E851-4524-930A-C9E1C0419BFC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7681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2C6247"/>
            </a:gs>
            <a:gs pos="57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5330A5-86BC-5AF0-42EC-DB67CDF3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467EEB-A35B-D106-BC66-C273C0618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Hálózati topológia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4B8E0-60EE-AF3A-C1F5-933055070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185" y="776467"/>
            <a:ext cx="6511629" cy="4116674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7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PPP</a:t>
            </a:r>
            <a:endParaRPr b="1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FF90BC3A-4DB6-43FB-90C5-99C88A3DC5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199" y="1157228"/>
            <a:ext cx="4419600" cy="169164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C3D368DE-B31B-40D8-B82D-6DC2DE56E26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" y="3227946"/>
            <a:ext cx="5760720" cy="1325526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A38234A4-C1F8-4DA5-B1FA-7177CBB945D3}"/>
              </a:ext>
            </a:extLst>
          </p:cNvPr>
          <p:cNvSpPr txBox="1"/>
          <p:nvPr/>
        </p:nvSpPr>
        <p:spPr>
          <a:xfrm>
            <a:off x="3530688" y="813801"/>
            <a:ext cx="2082621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show </a:t>
            </a:r>
            <a:r>
              <a:rPr lang="hu-HU" dirty="0" err="1"/>
              <a:t>interface</a:t>
            </a:r>
            <a:r>
              <a:rPr lang="hu-HU" dirty="0"/>
              <a:t> se0/1/0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BD71C35A-ADA6-4429-80FB-3C56E287BA48}"/>
              </a:ext>
            </a:extLst>
          </p:cNvPr>
          <p:cNvSpPr txBox="1"/>
          <p:nvPr/>
        </p:nvSpPr>
        <p:spPr>
          <a:xfrm>
            <a:off x="1691640" y="2920169"/>
            <a:ext cx="572593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 err="1"/>
              <a:t>Ping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41F0DA2A-C5B6-491A-BD5A-0168D2682E2B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6881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8)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234159" y="2133486"/>
            <a:ext cx="4337841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tunnel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-t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Ruby-R2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Weiss-R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között konfiguráltuk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82483A1-6C3B-4035-9BF5-462B26ED4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797" y="1252300"/>
            <a:ext cx="4186349" cy="2638895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26D0E4D8-C173-445C-810F-DE2EB078E284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2111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8)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595666" y="2140800"/>
            <a:ext cx="4337841" cy="46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tunnel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”igazi” útvonala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3AF5CEFA-18CD-429B-BBAD-199487C36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185" y="1226700"/>
            <a:ext cx="4267570" cy="2690093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A9519EE6-AE9F-484D-9ADF-B5A80A9DBAE5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6278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8)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412066" y="1081311"/>
            <a:ext cx="2319866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 err="1"/>
              <a:t>Tunnel</a:t>
            </a:r>
            <a:r>
              <a:rPr lang="hu-HU" dirty="0"/>
              <a:t>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49B11AA-BD9D-4BC2-94E7-2FDCB0C200B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827" y="1453611"/>
            <a:ext cx="4284345" cy="304800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1A3E802A-8653-49D3-A37C-4D96B68D59B4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0952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8) </a:t>
            </a:r>
            <a:r>
              <a:rPr lang="hu-HU" b="1" dirty="0" err="1"/>
              <a:t>Tunnel</a:t>
            </a:r>
            <a:endParaRPr b="1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2C4C4AF-B41C-4FE1-B686-4E08211C5AC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" y="2078651"/>
            <a:ext cx="3901440" cy="32004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A220006-52BD-4069-9B5A-5AC69E9E5B6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8" y="3419268"/>
            <a:ext cx="3939540" cy="28956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3314DA4-1C0A-4981-A472-C3F861D368E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113" y="1552768"/>
            <a:ext cx="2677795" cy="87630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56093CD1-7F8B-4088-B18A-5C75819A413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113" y="3256141"/>
            <a:ext cx="2827020" cy="87630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21BF8F63-1BE9-4C56-BC28-F993EA93526F}"/>
              </a:ext>
            </a:extLst>
          </p:cNvPr>
          <p:cNvSpPr txBox="1"/>
          <p:nvPr/>
        </p:nvSpPr>
        <p:spPr>
          <a:xfrm>
            <a:off x="3438104" y="1755344"/>
            <a:ext cx="920445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Ruby-R2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78347061-71AA-44E4-AA1E-B422D2F618F3}"/>
              </a:ext>
            </a:extLst>
          </p:cNvPr>
          <p:cNvSpPr txBox="1"/>
          <p:nvPr/>
        </p:nvSpPr>
        <p:spPr>
          <a:xfrm>
            <a:off x="3433482" y="3111491"/>
            <a:ext cx="891591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Weiss-R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B7F18054-A0C7-4858-B399-5E7FF818ADF4}"/>
              </a:ext>
            </a:extLst>
          </p:cNvPr>
          <p:cNvSpPr txBox="1"/>
          <p:nvPr/>
        </p:nvSpPr>
        <p:spPr>
          <a:xfrm>
            <a:off x="7282542" y="2948150"/>
            <a:ext cx="891591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Weiss-R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F8F206A-687E-4F8D-86FE-46DDA48776CD}"/>
              </a:ext>
            </a:extLst>
          </p:cNvPr>
          <p:cNvSpPr txBox="1"/>
          <p:nvPr/>
        </p:nvSpPr>
        <p:spPr>
          <a:xfrm>
            <a:off x="7104463" y="1196534"/>
            <a:ext cx="920445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Ruby-R2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10ECA1DE-0EFE-4B11-BCE8-FD4B114093BE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3840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367F32F8-AF2B-4AD8-B0B2-7CB70F60E2D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50" y="1840989"/>
            <a:ext cx="4737100" cy="181610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8)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042047" y="1533212"/>
            <a:ext cx="1059906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 err="1"/>
              <a:t>traceroute</a:t>
            </a:r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8DC3EF7-2595-4880-AB2F-BD05A674347A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8392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9) NAT</a:t>
            </a:r>
            <a:endParaRPr b="1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B9D8332B-EC95-424B-A9C7-82314CA38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49" y="1773635"/>
            <a:ext cx="6267302" cy="1864324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694D5119-DE30-47CF-8531-10428ADB161C}"/>
              </a:ext>
            </a:extLst>
          </p:cNvPr>
          <p:cNvSpPr txBox="1"/>
          <p:nvPr/>
        </p:nvSpPr>
        <p:spPr>
          <a:xfrm>
            <a:off x="4022811" y="1465858"/>
            <a:ext cx="1098378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show </a:t>
            </a:r>
            <a:r>
              <a:rPr lang="hu-HU" dirty="0" err="1"/>
              <a:t>xlate</a:t>
            </a:r>
            <a:endParaRPr lang="hu-HU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80079ECB-5446-4934-95F8-DF99B0C0E51B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2227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BB9A47-288C-4E7D-94AD-94E597F95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51" y="301601"/>
            <a:ext cx="7038900" cy="914100"/>
          </a:xfrm>
        </p:spPr>
        <p:txBody>
          <a:bodyPr/>
          <a:lstStyle/>
          <a:p>
            <a:r>
              <a:rPr lang="hu-HU" b="1" dirty="0"/>
              <a:t>10) ASA tűzfal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1CACCE93-36EE-46B8-B31B-458E59468DA8}"/>
              </a:ext>
            </a:extLst>
          </p:cNvPr>
          <p:cNvSpPr/>
          <p:nvPr/>
        </p:nvSpPr>
        <p:spPr>
          <a:xfrm>
            <a:off x="602755" y="2110726"/>
            <a:ext cx="3969246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Az </a:t>
            </a:r>
            <a:r>
              <a:rPr lang="hu-HU" sz="1800" b="1" dirty="0">
                <a:solidFill>
                  <a:srgbClr val="BCD6FF"/>
                </a:solidFill>
                <a:latin typeface="Montserrat"/>
              </a:rPr>
              <a:t>ASA tűzfal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lett a fő forgalomirányító a hálózatban.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C47AE21-6C81-402B-9834-2895BBB70BF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77" y="1506239"/>
            <a:ext cx="3561553" cy="2085496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1A491A61-DE2D-4E69-8095-62F1CE6385D7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3093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BB9A47-288C-4E7D-94AD-94E597F95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51" y="301601"/>
            <a:ext cx="7038900" cy="914100"/>
          </a:xfrm>
        </p:spPr>
        <p:txBody>
          <a:bodyPr/>
          <a:lstStyle/>
          <a:p>
            <a:r>
              <a:rPr lang="hu-HU" b="1" dirty="0"/>
              <a:t>10) ASA tűzfal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F47603C-1F0E-42F5-9074-2A900298B4A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652" y="1304259"/>
            <a:ext cx="4092696" cy="3167401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1E677C0C-5794-4C12-AE35-AB8B30609EF7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0932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BB9A47-288C-4E7D-94AD-94E597F95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51" y="301601"/>
            <a:ext cx="7038900" cy="914100"/>
          </a:xfrm>
        </p:spPr>
        <p:txBody>
          <a:bodyPr/>
          <a:lstStyle/>
          <a:p>
            <a:r>
              <a:rPr lang="hu-HU" b="1" dirty="0"/>
              <a:t>10) ASA tűzfal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C57E7CD-0B12-4613-B019-C5A7FA28B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28" y="1719493"/>
            <a:ext cx="7572744" cy="2558018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5387105E-1618-4F6C-BAB0-D086509A3FD2}"/>
              </a:ext>
            </a:extLst>
          </p:cNvPr>
          <p:cNvSpPr txBox="1"/>
          <p:nvPr/>
        </p:nvSpPr>
        <p:spPr>
          <a:xfrm>
            <a:off x="3530689" y="1411716"/>
            <a:ext cx="2082621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show </a:t>
            </a:r>
            <a:r>
              <a:rPr lang="hu-HU" dirty="0" err="1"/>
              <a:t>interface</a:t>
            </a:r>
            <a:r>
              <a:rPr lang="hu-HU" dirty="0"/>
              <a:t>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brief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4FB3C68F-7965-45C1-BD4F-88219A79E222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2560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8B58B90-8629-A239-6546-5AE843C3F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40BD43-DEB3-0CCB-7147-6E6D09A7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39375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Megvalósításhoz használt eszközök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7EF637-46AA-EAE9-0648-D11A7593C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04" y="1920881"/>
            <a:ext cx="8390992" cy="2006542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102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BB9A47-288C-4E7D-94AD-94E597F95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51" y="301601"/>
            <a:ext cx="7038900" cy="914100"/>
          </a:xfrm>
        </p:spPr>
        <p:txBody>
          <a:bodyPr/>
          <a:lstStyle/>
          <a:p>
            <a:r>
              <a:rPr lang="hu-HU" b="1" dirty="0"/>
              <a:t>10) ASA tűzfal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387105E-1618-4F6C-BAB0-D086509A3FD2}"/>
              </a:ext>
            </a:extLst>
          </p:cNvPr>
          <p:cNvSpPr txBox="1"/>
          <p:nvPr/>
        </p:nvSpPr>
        <p:spPr>
          <a:xfrm>
            <a:off x="4002773" y="934019"/>
            <a:ext cx="1138453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show </a:t>
            </a:r>
            <a:r>
              <a:rPr lang="hu-HU" dirty="0" err="1"/>
              <a:t>route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9212BD0-32FB-4C0A-9BD6-C4A10666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421" y="1267892"/>
            <a:ext cx="5417157" cy="3410803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87B2AB49-302B-44A2-A7FD-2C0ABA008280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3384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DA5642-9366-4D50-98F8-0EC2FFBB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9" y="350044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accent1">
                    <a:lumMod val="20000"/>
                    <a:lumOff val="80000"/>
                  </a:schemeClr>
                </a:solidFill>
                <a:cs typeface="Arial"/>
              </a:rPr>
              <a:t>RUBY és WEISS összeköttetés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095A361-DB29-492B-91DE-A6E7BFF7F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657D65D-5C51-4298-89B7-B636E4B1C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88" y="1113798"/>
            <a:ext cx="7758223" cy="358356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929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DA5642-9366-4D50-98F8-0EC2FFBB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124481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accent1">
                    <a:lumMod val="20000"/>
                    <a:lumOff val="80000"/>
                  </a:schemeClr>
                </a:solidFill>
                <a:cs typeface="Arial"/>
              </a:rPr>
              <a:t>RUBY és WEISS összeköttetés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FD9FF20-E2C9-4626-AB24-37C51FCEA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14" y="2729024"/>
            <a:ext cx="4323586" cy="1997085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E1AEEDD-9B13-43ED-8B2C-0BD139C7C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523" y="923291"/>
            <a:ext cx="5351766" cy="2472006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234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244C0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210D9C-41ED-E0EB-3759-43E15544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0C5740-8142-9C86-1469-2C7B426002F7}"/>
              </a:ext>
            </a:extLst>
          </p:cNvPr>
          <p:cNvSpPr txBox="1"/>
          <p:nvPr/>
        </p:nvSpPr>
        <p:spPr>
          <a:xfrm>
            <a:off x="1214991" y="1508167"/>
            <a:ext cx="3586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rgbClr val="92D050"/>
                </a:solidFill>
                <a:latin typeface="Montserrat"/>
                <a:sym typeface="Montserrat"/>
              </a:rPr>
              <a:t>2. Weiss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AA83F0-CEA5-4AAB-337B-0335753B5DC1}"/>
              </a:ext>
            </a:extLst>
          </p:cNvPr>
          <p:cNvSpPr txBox="1"/>
          <p:nvPr/>
        </p:nvSpPr>
        <p:spPr>
          <a:xfrm>
            <a:off x="1723944" y="2311895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92D050"/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rgbClr val="92D050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2D050"/>
                </a:solidFill>
                <a:latin typeface="Montserrat"/>
                <a:sym typeface="Montserrat"/>
              </a:rPr>
              <a:t>Wifi DHCP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2D050"/>
                </a:solidFill>
                <a:latin typeface="Montserrat"/>
                <a:sym typeface="Montserrat"/>
              </a:rPr>
              <a:t>Tunnel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400FEC-7FFC-FC33-9E90-8B5790531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034" y="383309"/>
            <a:ext cx="2192404" cy="4405234"/>
          </a:xfrm>
          <a:prstGeom prst="rect">
            <a:avLst/>
          </a:prstGeom>
          <a:ln w="7620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79280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244C0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F2B223-5A06-4AD6-8DE9-D00A679B2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829" y="393750"/>
            <a:ext cx="5748342" cy="914100"/>
          </a:xfrm>
        </p:spPr>
        <p:txBody>
          <a:bodyPr/>
          <a:lstStyle/>
          <a:p>
            <a:r>
              <a:rPr lang="hu-HU" b="1" dirty="0">
                <a:solidFill>
                  <a:srgbClr val="92D050"/>
                </a:solidFill>
              </a:rPr>
              <a:t>Weiss telephely fizikai eszközökön</a:t>
            </a:r>
            <a:endParaRPr lang="hu-HU" dirty="0">
              <a:solidFill>
                <a:srgbClr val="92D050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5087968-1C45-46FA-9AD6-AA32A517E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131" y="1307850"/>
            <a:ext cx="4393737" cy="3299997"/>
          </a:xfrm>
          <a:prstGeom prst="rect">
            <a:avLst/>
          </a:prstGeom>
          <a:ln w="7620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1580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244C0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3537261" y="244895"/>
            <a:ext cx="2069478" cy="577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 Router</a:t>
            </a:r>
            <a:endParaRPr b="1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9E596F69-1BD5-416E-BCE8-4C57F5C6002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298" y="1108399"/>
            <a:ext cx="1772905" cy="3281120"/>
          </a:xfrm>
          <a:prstGeom prst="rect">
            <a:avLst/>
          </a:prstGeom>
          <a:ln w="76200">
            <a:solidFill>
              <a:srgbClr val="92D050"/>
            </a:solidFill>
          </a:ln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7F366F51-C073-41A8-ABCA-1915A8DF4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681" y="1268774"/>
            <a:ext cx="2960370" cy="2960370"/>
          </a:xfrm>
          <a:prstGeom prst="rect">
            <a:avLst/>
          </a:prstGeom>
          <a:ln w="76200">
            <a:solidFill>
              <a:srgbClr val="92D050"/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F6A52FF8-BE2F-432D-8026-CAFA984730F5}"/>
              </a:ext>
            </a:extLst>
          </p:cNvPr>
          <p:cNvSpPr txBox="1"/>
          <p:nvPr/>
        </p:nvSpPr>
        <p:spPr>
          <a:xfrm>
            <a:off x="7719238" y="193695"/>
            <a:ext cx="1006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92D050"/>
                </a:solidFill>
                <a:latin typeface="Montserrat"/>
              </a:rPr>
              <a:t>Weiss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244C0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3537261" y="244895"/>
            <a:ext cx="2069478" cy="577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 Router</a:t>
            </a:r>
            <a:endParaRPr b="1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CCCFD7BC-2EEF-414C-A5A4-4761DA8071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301"/>
          <a:stretch/>
        </p:blipFill>
        <p:spPr>
          <a:xfrm>
            <a:off x="1596885" y="1356290"/>
            <a:ext cx="5950230" cy="3017236"/>
          </a:xfrm>
          <a:prstGeom prst="rect">
            <a:avLst/>
          </a:prstGeom>
          <a:ln w="76200">
            <a:solidFill>
              <a:srgbClr val="92D050"/>
            </a:solidFill>
          </a:ln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F029FD34-E818-4C16-BC3F-9AB6BF08ADC2}"/>
              </a:ext>
            </a:extLst>
          </p:cNvPr>
          <p:cNvSpPr txBox="1"/>
          <p:nvPr/>
        </p:nvSpPr>
        <p:spPr>
          <a:xfrm>
            <a:off x="7719238" y="193695"/>
            <a:ext cx="1006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92D050"/>
                </a:solidFill>
                <a:latin typeface="Montserrat"/>
              </a:rPr>
              <a:t>Weiss</a:t>
            </a:r>
          </a:p>
        </p:txBody>
      </p:sp>
    </p:spTree>
    <p:extLst>
      <p:ext uri="{BB962C8B-B14F-4D97-AF65-F5344CB8AC3E}">
        <p14:creationId xmlns:p14="http://schemas.microsoft.com/office/powerpoint/2010/main" val="341931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244C0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3537261" y="244895"/>
            <a:ext cx="2069478" cy="577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 Router</a:t>
            </a:r>
            <a:endParaRPr b="1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2A65FED-1306-47B3-AC1E-4B1DC0A6759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10" b="6817"/>
          <a:stretch/>
        </p:blipFill>
        <p:spPr bwMode="auto">
          <a:xfrm>
            <a:off x="1148317" y="822251"/>
            <a:ext cx="2188926" cy="3806987"/>
          </a:xfrm>
          <a:prstGeom prst="rect">
            <a:avLst/>
          </a:prstGeom>
          <a:ln w="76200">
            <a:solidFill>
              <a:srgbClr val="92D05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D7E0A5FD-7C3E-4966-898F-7FA5E957C07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8" b="11396"/>
          <a:stretch/>
        </p:blipFill>
        <p:spPr bwMode="auto">
          <a:xfrm>
            <a:off x="5806757" y="737677"/>
            <a:ext cx="2188926" cy="3976134"/>
          </a:xfrm>
          <a:prstGeom prst="rect">
            <a:avLst/>
          </a:prstGeom>
          <a:ln w="76200">
            <a:solidFill>
              <a:srgbClr val="92D05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AA13643E-0FAB-48D6-8FCF-D2D215C8E82B}"/>
              </a:ext>
            </a:extLst>
          </p:cNvPr>
          <p:cNvSpPr txBox="1"/>
          <p:nvPr/>
        </p:nvSpPr>
        <p:spPr>
          <a:xfrm>
            <a:off x="7719238" y="193695"/>
            <a:ext cx="1006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92D050"/>
                </a:solidFill>
                <a:latin typeface="Montserrat"/>
              </a:rPr>
              <a:t>Weiss</a:t>
            </a:r>
          </a:p>
        </p:txBody>
      </p:sp>
    </p:spTree>
    <p:extLst>
      <p:ext uri="{BB962C8B-B14F-4D97-AF65-F5344CB8AC3E}">
        <p14:creationId xmlns:p14="http://schemas.microsoft.com/office/powerpoint/2010/main" val="242612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244C0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127378" y="301602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11) DHCP</a:t>
            </a:r>
            <a:endParaRPr b="1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7356247-C73F-44FC-977E-C55F99554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84" y="1078872"/>
            <a:ext cx="7180088" cy="3586541"/>
          </a:xfrm>
          <a:prstGeom prst="rect">
            <a:avLst/>
          </a:prstGeom>
          <a:ln w="76200">
            <a:solidFill>
              <a:srgbClr val="92D050"/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22A3605A-4FCB-42ED-ACA1-49BDAF142565}"/>
              </a:ext>
            </a:extLst>
          </p:cNvPr>
          <p:cNvSpPr txBox="1"/>
          <p:nvPr/>
        </p:nvSpPr>
        <p:spPr>
          <a:xfrm>
            <a:off x="7719238" y="193695"/>
            <a:ext cx="1006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92D050"/>
                </a:solidFill>
                <a:latin typeface="Montserrat"/>
              </a:rPr>
              <a:t>Weiss</a:t>
            </a:r>
          </a:p>
        </p:txBody>
      </p:sp>
    </p:spTree>
    <p:extLst>
      <p:ext uri="{BB962C8B-B14F-4D97-AF65-F5344CB8AC3E}">
        <p14:creationId xmlns:p14="http://schemas.microsoft.com/office/powerpoint/2010/main" val="39065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432731-C3E2-EF04-B39B-876F9DE2F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410E59-87B1-D9AD-8BA6-B136AF5AEA43}"/>
              </a:ext>
            </a:extLst>
          </p:cNvPr>
          <p:cNvSpPr txBox="1"/>
          <p:nvPr/>
        </p:nvSpPr>
        <p:spPr>
          <a:xfrm>
            <a:off x="1214991" y="1508167"/>
            <a:ext cx="3520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3. Blake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F113D-2D29-6A12-AFE8-3BB0626A483F}"/>
              </a:ext>
            </a:extLst>
          </p:cNvPr>
          <p:cNvSpPr txBox="1"/>
          <p:nvPr/>
        </p:nvSpPr>
        <p:spPr>
          <a:xfrm>
            <a:off x="1723944" y="2311895"/>
            <a:ext cx="233910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chemeClr val="accent4">
                  <a:lumMod val="9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PPP</a:t>
            </a: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Linux Server</a:t>
            </a: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Windows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FAD6A-695A-1587-84A0-EF550DC993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41"/>
          <a:stretch>
            <a:fillRect/>
          </a:stretch>
        </p:blipFill>
        <p:spPr>
          <a:xfrm>
            <a:off x="5575705" y="434715"/>
            <a:ext cx="2717947" cy="4274070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</p:spTree>
    <p:extLst>
      <p:ext uri="{BB962C8B-B14F-4D97-AF65-F5344CB8AC3E}">
        <p14:creationId xmlns:p14="http://schemas.microsoft.com/office/powerpoint/2010/main" val="624403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A07E6ED-5CE5-9E95-3CD1-285F248A3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6D78AF-EA55-4161-8223-40CA2F8C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9" y="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Ip táblázat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7836557-391B-4202-9085-F668D9E99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751" y="656419"/>
            <a:ext cx="5026497" cy="4288605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837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F9918F-6417-44DE-8E9E-E280C8D23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754" y="365397"/>
            <a:ext cx="5840491" cy="914100"/>
          </a:xfrm>
        </p:spPr>
        <p:txBody>
          <a:bodyPr/>
          <a:lstStyle/>
          <a:p>
            <a:pPr algn="ctr"/>
            <a:r>
              <a:rPr lang="hu-HU" b="1" dirty="0">
                <a:solidFill>
                  <a:srgbClr val="EFC488"/>
                </a:solidFill>
              </a:rPr>
              <a:t>Blake telephely fizikai eszközökön</a:t>
            </a:r>
            <a:endParaRPr lang="hu-HU" dirty="0">
              <a:solidFill>
                <a:srgbClr val="EFC488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2AE7107-80D2-40E3-87B2-8E193F3C9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460" y="1119962"/>
            <a:ext cx="4795080" cy="3601433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</p:spTree>
    <p:extLst>
      <p:ext uri="{BB962C8B-B14F-4D97-AF65-F5344CB8AC3E}">
        <p14:creationId xmlns:p14="http://schemas.microsoft.com/office/powerpoint/2010/main" val="258690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12) Windows server</a:t>
            </a:r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C5A2379F-365D-40F2-88F9-6A9B55E8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429" y="1158994"/>
            <a:ext cx="5082673" cy="3374605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EEA9C386-D9D0-4292-93B5-DA6430128E1D}"/>
              </a:ext>
            </a:extLst>
          </p:cNvPr>
          <p:cNvSpPr/>
          <p:nvPr/>
        </p:nvSpPr>
        <p:spPr>
          <a:xfrm>
            <a:off x="317220" y="1439795"/>
            <a:ext cx="3212790" cy="3282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4">
                  <a:lumMod val="90000"/>
                </a:schemeClr>
              </a:buClr>
            </a:pPr>
            <a:r>
              <a:rPr lang="hu-HU" sz="1600" b="1" dirty="0">
                <a:solidFill>
                  <a:schemeClr val="bg1"/>
                </a:solidFill>
                <a:latin typeface="Montserrat"/>
              </a:rPr>
              <a:t>A</a:t>
            </a:r>
            <a:r>
              <a:rPr lang="hu-HU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sz="1600" b="1" dirty="0">
                <a:solidFill>
                  <a:schemeClr val="bg1"/>
                </a:solidFill>
                <a:latin typeface="Montserrat"/>
              </a:rPr>
              <a:t>Windows szerveren telepített szolgáltatások:</a:t>
            </a:r>
          </a:p>
          <a:p>
            <a:pPr marL="285750" lvl="0" indent="-285750">
              <a:lnSpc>
                <a:spcPct val="250000"/>
              </a:lnSpc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sz="1600" b="1" dirty="0" err="1">
                <a:solidFill>
                  <a:schemeClr val="accent4">
                    <a:lumMod val="90000"/>
                  </a:schemeClr>
                </a:solidFill>
                <a:latin typeface="Montserrat"/>
              </a:rPr>
              <a:t>Active</a:t>
            </a:r>
            <a:r>
              <a:rPr lang="hu-HU" sz="1600" b="1" dirty="0">
                <a:solidFill>
                  <a:schemeClr val="accent4">
                    <a:lumMod val="90000"/>
                  </a:schemeClr>
                </a:solidFill>
                <a:latin typeface="Montserrat"/>
              </a:rPr>
              <a:t> </a:t>
            </a:r>
            <a:r>
              <a:rPr lang="hu-HU" sz="1600" b="1" dirty="0" err="1">
                <a:solidFill>
                  <a:schemeClr val="accent4">
                    <a:lumMod val="90000"/>
                  </a:schemeClr>
                </a:solidFill>
                <a:latin typeface="Montserrat"/>
              </a:rPr>
              <a:t>Directory</a:t>
            </a:r>
            <a:endParaRPr lang="hu-HU" sz="1600" b="1" dirty="0">
              <a:solidFill>
                <a:schemeClr val="accent4">
                  <a:lumMod val="90000"/>
                </a:schemeClr>
              </a:solidFill>
              <a:latin typeface="Montserrat"/>
            </a:endParaRPr>
          </a:p>
          <a:p>
            <a:pPr marL="285750" lvl="0" indent="-285750">
              <a:lnSpc>
                <a:spcPct val="300000"/>
              </a:lnSpc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accent4">
                    <a:lumMod val="90000"/>
                  </a:schemeClr>
                </a:solidFill>
                <a:latin typeface="Montserrat"/>
              </a:rPr>
              <a:t>DNS szerver </a:t>
            </a:r>
          </a:p>
          <a:p>
            <a:pPr marL="285750" lvl="0" indent="-285750">
              <a:lnSpc>
                <a:spcPct val="300000"/>
              </a:lnSpc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accent4">
                    <a:lumMod val="90000"/>
                  </a:schemeClr>
                </a:solidFill>
                <a:latin typeface="Montserrat"/>
              </a:rPr>
              <a:t>IIS Webszerver</a:t>
            </a:r>
          </a:p>
          <a:p>
            <a:pPr marL="285750" lvl="0" indent="-285750">
              <a:lnSpc>
                <a:spcPct val="300000"/>
              </a:lnSpc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accent4">
                    <a:lumMod val="90000"/>
                  </a:schemeClr>
                </a:solidFill>
                <a:latin typeface="Montserrat"/>
              </a:rPr>
              <a:t>Windows Server Backup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B78E0753-A8EB-4326-91C6-85BC0040C47C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</p:spTree>
    <p:extLst>
      <p:ext uri="{BB962C8B-B14F-4D97-AF65-F5344CB8AC3E}">
        <p14:creationId xmlns:p14="http://schemas.microsoft.com/office/powerpoint/2010/main" val="368254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12.1) </a:t>
            </a:r>
            <a:r>
              <a:rPr lang="hu-HU" b="1" dirty="0" err="1"/>
              <a:t>Active</a:t>
            </a:r>
            <a:r>
              <a:rPr lang="hu-HU" b="1" dirty="0"/>
              <a:t> </a:t>
            </a:r>
            <a:r>
              <a:rPr lang="hu-HU" b="1" dirty="0" err="1"/>
              <a:t>Directory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76A4CFB-951D-40EF-A402-2515DC77E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022" y="956987"/>
            <a:ext cx="6265955" cy="3853018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96D8382C-BD3E-4BFF-BF1A-ECA86E770A74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</p:spTree>
    <p:extLst>
      <p:ext uri="{BB962C8B-B14F-4D97-AF65-F5344CB8AC3E}">
        <p14:creationId xmlns:p14="http://schemas.microsoft.com/office/powerpoint/2010/main" val="67662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12.1) </a:t>
            </a:r>
            <a:r>
              <a:rPr lang="hu-HU" b="1" dirty="0" err="1"/>
              <a:t>Active</a:t>
            </a:r>
            <a:r>
              <a:rPr lang="hu-HU" b="1" dirty="0"/>
              <a:t> </a:t>
            </a:r>
            <a:r>
              <a:rPr lang="hu-HU" b="1" dirty="0" err="1"/>
              <a:t>Directory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E21B724-2FF6-48DE-9EC0-BD12C856A0B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" t="4704" r="33334" b="19326"/>
          <a:stretch/>
        </p:blipFill>
        <p:spPr bwMode="auto">
          <a:xfrm>
            <a:off x="1797685" y="1013460"/>
            <a:ext cx="5548630" cy="3726180"/>
          </a:xfrm>
          <a:prstGeom prst="rect">
            <a:avLst/>
          </a:prstGeom>
          <a:ln w="76200">
            <a:solidFill>
              <a:srgbClr val="EFC488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50E05635-D57F-429F-9CC7-93720475C0A6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</p:spTree>
    <p:extLst>
      <p:ext uri="{BB962C8B-B14F-4D97-AF65-F5344CB8AC3E}">
        <p14:creationId xmlns:p14="http://schemas.microsoft.com/office/powerpoint/2010/main" val="74498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12.1) </a:t>
            </a:r>
            <a:r>
              <a:rPr lang="hu-HU" b="1" dirty="0" err="1"/>
              <a:t>Active</a:t>
            </a:r>
            <a:r>
              <a:rPr lang="hu-HU" b="1" dirty="0"/>
              <a:t> </a:t>
            </a:r>
            <a:r>
              <a:rPr lang="hu-HU" b="1" dirty="0" err="1"/>
              <a:t>Directory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DF34BE5-E2FD-47A6-A8AD-F30BA5F79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30" t="35693" r="32903" b="29992"/>
          <a:stretch/>
        </p:blipFill>
        <p:spPr>
          <a:xfrm>
            <a:off x="2051275" y="1158994"/>
            <a:ext cx="5041449" cy="2981761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4173DC9B-346B-4FA3-BF6B-8C05EBD0EB5D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</p:spTree>
    <p:extLst>
      <p:ext uri="{BB962C8B-B14F-4D97-AF65-F5344CB8AC3E}">
        <p14:creationId xmlns:p14="http://schemas.microsoft.com/office/powerpoint/2010/main" val="48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12.2) DNS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35820A8-88BD-4BBB-8378-C316A7449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19" y="1241910"/>
            <a:ext cx="7535562" cy="2948698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044BCF3-0C5B-477E-8D6C-256917A83C7E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</p:spTree>
    <p:extLst>
      <p:ext uri="{BB962C8B-B14F-4D97-AF65-F5344CB8AC3E}">
        <p14:creationId xmlns:p14="http://schemas.microsoft.com/office/powerpoint/2010/main" val="260365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12.2) DNS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1154EE6-79A8-4D23-8D3E-3F0547D53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" t="1320"/>
          <a:stretch/>
        </p:blipFill>
        <p:spPr>
          <a:xfrm>
            <a:off x="574157" y="1353879"/>
            <a:ext cx="8012973" cy="2685380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1B49D83-4C7B-41A3-B3B6-D818868C9032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</p:spTree>
    <p:extLst>
      <p:ext uri="{BB962C8B-B14F-4D97-AF65-F5344CB8AC3E}">
        <p14:creationId xmlns:p14="http://schemas.microsoft.com/office/powerpoint/2010/main" val="308140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12.2) DNS</a:t>
            </a:r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0F3F3644-E7C8-4002-8612-CE14EE7F5A03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D366464-88D3-46E6-A277-F228BC84B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2" t="1277"/>
          <a:stretch/>
        </p:blipFill>
        <p:spPr>
          <a:xfrm>
            <a:off x="1916192" y="1489201"/>
            <a:ext cx="5311611" cy="2165098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</p:spTree>
    <p:extLst>
      <p:ext uri="{BB962C8B-B14F-4D97-AF65-F5344CB8AC3E}">
        <p14:creationId xmlns:p14="http://schemas.microsoft.com/office/powerpoint/2010/main" val="427365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12.3) IIS webszerver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35B8B73-242E-4CE4-9308-4AFCF3F24C0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" t="1347" r="1323" b="32835"/>
          <a:stretch/>
        </p:blipFill>
        <p:spPr bwMode="auto">
          <a:xfrm>
            <a:off x="1262880" y="1279497"/>
            <a:ext cx="6618236" cy="2904769"/>
          </a:xfrm>
          <a:prstGeom prst="rect">
            <a:avLst/>
          </a:prstGeom>
          <a:ln w="76200">
            <a:solidFill>
              <a:srgbClr val="EFC488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A5A5BBF5-4047-42E3-8BA7-F1F6DC38DCEE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</p:spTree>
    <p:extLst>
      <p:ext uri="{BB962C8B-B14F-4D97-AF65-F5344CB8AC3E}">
        <p14:creationId xmlns:p14="http://schemas.microsoft.com/office/powerpoint/2010/main" val="384137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12.3) IIS webszerver</a:t>
            </a:r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A5A5BBF5-4047-42E3-8BA7-F1F6DC38DCEE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5A218957-C03E-4A2E-A13D-61FC8767B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26" y="862863"/>
            <a:ext cx="6992544" cy="3933306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</p:spTree>
    <p:extLst>
      <p:ext uri="{BB962C8B-B14F-4D97-AF65-F5344CB8AC3E}">
        <p14:creationId xmlns:p14="http://schemas.microsoft.com/office/powerpoint/2010/main" val="234283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8557EC-F6AF-9336-9E54-15643F7E5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A745DB-8230-4068-05CF-2234C55B0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Projekt részeinek bemutatása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CFCED-88FD-7554-04DE-A82B3D87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91" y="734518"/>
            <a:ext cx="2579410" cy="4086693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735669-C8C7-2DC2-3357-DE62C3D121ED}"/>
              </a:ext>
            </a:extLst>
          </p:cNvPr>
          <p:cNvSpPr txBox="1"/>
          <p:nvPr/>
        </p:nvSpPr>
        <p:spPr>
          <a:xfrm>
            <a:off x="1214991" y="1339827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1. Ruby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E2509F-4035-F827-ED5C-87E19C0F4865}"/>
              </a:ext>
            </a:extLst>
          </p:cNvPr>
          <p:cNvSpPr txBox="1"/>
          <p:nvPr/>
        </p:nvSpPr>
        <p:spPr>
          <a:xfrm>
            <a:off x="1723944" y="2143555"/>
            <a:ext cx="23391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SSH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Vlan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Etherchannel</a:t>
            </a:r>
            <a:endParaRPr lang="hu-HU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Port </a:t>
            </a:r>
            <a:r>
              <a:rPr lang="hu-HU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security</a:t>
            </a:r>
            <a:endParaRPr lang="hu-HU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GLBP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OSPF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PPP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GRE Tunnel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NAT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ASA tűzfal</a:t>
            </a:r>
          </a:p>
        </p:txBody>
      </p:sp>
    </p:spTree>
    <p:extLst>
      <p:ext uri="{BB962C8B-B14F-4D97-AF65-F5344CB8AC3E}">
        <p14:creationId xmlns:p14="http://schemas.microsoft.com/office/powerpoint/2010/main" val="3324215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12.3) IIS webszerver</a:t>
            </a:r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553EF5E5-6DE3-4DA3-9CEC-DA97554E65A0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DC27291-5DEA-4EE5-A906-409CB676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9" t="35949" r="15100" b="11175"/>
          <a:stretch/>
        </p:blipFill>
        <p:spPr>
          <a:xfrm>
            <a:off x="1839430" y="2841542"/>
            <a:ext cx="5465136" cy="1942214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2DA1092-D57F-4A9D-92F1-2F02487BCA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7" r="37863" b="61069"/>
          <a:stretch/>
        </p:blipFill>
        <p:spPr>
          <a:xfrm>
            <a:off x="451894" y="901881"/>
            <a:ext cx="3551275" cy="1516016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9677F297-612A-4CE0-AB0F-738FDEA9D9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3" t="-120" r="72401" b="83588"/>
          <a:stretch/>
        </p:blipFill>
        <p:spPr>
          <a:xfrm>
            <a:off x="4603823" y="914595"/>
            <a:ext cx="3951615" cy="1503302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</p:spTree>
    <p:extLst>
      <p:ext uri="{BB962C8B-B14F-4D97-AF65-F5344CB8AC3E}">
        <p14:creationId xmlns:p14="http://schemas.microsoft.com/office/powerpoint/2010/main" val="393246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13) Linux server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AC449C4-36BA-4BC2-A624-008AEA2CD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38" r="11667"/>
          <a:stretch/>
        </p:blipFill>
        <p:spPr>
          <a:xfrm>
            <a:off x="4075814" y="1158994"/>
            <a:ext cx="4671237" cy="3549414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1C555EB9-A6FC-47D4-9A8A-CCD4CFAD8D99}"/>
              </a:ext>
            </a:extLst>
          </p:cNvPr>
          <p:cNvSpPr/>
          <p:nvPr/>
        </p:nvSpPr>
        <p:spPr>
          <a:xfrm>
            <a:off x="579489" y="1502273"/>
            <a:ext cx="3212790" cy="2789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4">
                  <a:lumMod val="90000"/>
                </a:schemeClr>
              </a:buClr>
            </a:pPr>
            <a:r>
              <a:rPr lang="hu-HU" sz="1600" b="1" dirty="0">
                <a:solidFill>
                  <a:schemeClr val="bg1"/>
                </a:solidFill>
                <a:latin typeface="Montserrat"/>
              </a:rPr>
              <a:t>A</a:t>
            </a:r>
            <a:r>
              <a:rPr lang="hu-HU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sz="1600" b="1" dirty="0">
                <a:solidFill>
                  <a:schemeClr val="bg1"/>
                </a:solidFill>
                <a:latin typeface="Montserrat"/>
                <a:ea typeface="Calibri" panose="020F0502020204030204" pitchFamily="34" charset="0"/>
                <a:cs typeface="Calibri" panose="020F0502020204030204" pitchFamily="34" charset="0"/>
              </a:rPr>
              <a:t>Linux</a:t>
            </a:r>
            <a:r>
              <a:rPr lang="hu-HU" sz="1600" b="1" dirty="0">
                <a:solidFill>
                  <a:schemeClr val="bg1"/>
                </a:solidFill>
                <a:latin typeface="Montserrat"/>
              </a:rPr>
              <a:t> szerveren telepített szolgáltatások:</a:t>
            </a:r>
          </a:p>
          <a:p>
            <a:pPr>
              <a:buClr>
                <a:schemeClr val="accent4">
                  <a:lumMod val="90000"/>
                </a:schemeClr>
              </a:buClr>
            </a:pPr>
            <a:endParaRPr lang="hu-HU" sz="1600" b="1" dirty="0">
              <a:solidFill>
                <a:schemeClr val="bg1"/>
              </a:solidFill>
              <a:latin typeface="Montserrat"/>
            </a:endParaRPr>
          </a:p>
          <a:p>
            <a:pPr marL="285750" lvl="0" indent="-285750">
              <a:lnSpc>
                <a:spcPct val="250000"/>
              </a:lnSpc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accent4">
                    <a:lumMod val="90000"/>
                  </a:schemeClr>
                </a:solidFill>
                <a:latin typeface="Montserrat"/>
              </a:rPr>
              <a:t>DHCP</a:t>
            </a:r>
          </a:p>
          <a:p>
            <a:pPr marL="285750" lvl="0" indent="-285750">
              <a:lnSpc>
                <a:spcPct val="300000"/>
              </a:lnSpc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accent4">
                    <a:lumMod val="90000"/>
                  </a:schemeClr>
                </a:solidFill>
                <a:latin typeface="Montserrat"/>
              </a:rPr>
              <a:t>FTP</a:t>
            </a:r>
          </a:p>
          <a:p>
            <a:pPr marL="285750" lvl="0" indent="-285750">
              <a:lnSpc>
                <a:spcPct val="300000"/>
              </a:lnSpc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accent4">
                    <a:lumMod val="90000"/>
                  </a:schemeClr>
                </a:solidFill>
                <a:latin typeface="Montserrat"/>
              </a:rPr>
              <a:t>SAMBA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47B39AE-DFFB-431F-9400-9C265BEDA664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</p:spTree>
    <p:extLst>
      <p:ext uri="{BB962C8B-B14F-4D97-AF65-F5344CB8AC3E}">
        <p14:creationId xmlns:p14="http://schemas.microsoft.com/office/powerpoint/2010/main" val="316195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13.1) KEA DHCP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4BAF6EF-52F1-4D3D-AF28-7839046A0A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76" y="1013636"/>
            <a:ext cx="4914722" cy="3380231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934A591F-3FC8-4857-8A45-5B4702B0DE8F}"/>
              </a:ext>
            </a:extLst>
          </p:cNvPr>
          <p:cNvSpPr/>
          <p:nvPr/>
        </p:nvSpPr>
        <p:spPr>
          <a:xfrm>
            <a:off x="404281" y="2133489"/>
            <a:ext cx="3969246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rgbClr val="EFC488"/>
                </a:solidFill>
                <a:latin typeface="Montserrat"/>
              </a:rPr>
              <a:t>Kea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szolgáltatással konfiguráltuk a DHCP-t.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D6BFA99B-0E48-493D-9FF2-4821B68199A0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</p:spTree>
    <p:extLst>
      <p:ext uri="{BB962C8B-B14F-4D97-AF65-F5344CB8AC3E}">
        <p14:creationId xmlns:p14="http://schemas.microsoft.com/office/powerpoint/2010/main" val="363913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13.1) KEA DHCP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B52D520-8E46-4196-9A8A-AC8BC9F724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4" r="44961"/>
          <a:stretch/>
        </p:blipFill>
        <p:spPr>
          <a:xfrm>
            <a:off x="4250814" y="701944"/>
            <a:ext cx="4163083" cy="3744409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4EB59F45-9F03-41D6-95E9-BD85197DCE1D}"/>
              </a:ext>
            </a:extLst>
          </p:cNvPr>
          <p:cNvSpPr/>
          <p:nvPr/>
        </p:nvSpPr>
        <p:spPr>
          <a:xfrm>
            <a:off x="347574" y="2133489"/>
            <a:ext cx="3969246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tartomány </a:t>
            </a:r>
            <a:r>
              <a:rPr lang="hu-HU" sz="1800" b="1" dirty="0">
                <a:solidFill>
                  <a:srgbClr val="EFC488"/>
                </a:solidFill>
                <a:latin typeface="Montserrat"/>
              </a:rPr>
              <a:t>192.168.0.100-192.168.0.200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-ig oszt IP-t.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76F5A63-FF56-4D27-9FC4-5D0596A68EB1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</p:spTree>
    <p:extLst>
      <p:ext uri="{BB962C8B-B14F-4D97-AF65-F5344CB8AC3E}">
        <p14:creationId xmlns:p14="http://schemas.microsoft.com/office/powerpoint/2010/main" val="241344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13.1) KEA DHCP</a:t>
            </a:r>
            <a:endParaRPr lang="hu-HU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62F9AA0-1B21-476A-9E6B-C19E1468404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45" y="1527190"/>
            <a:ext cx="6478905" cy="2613660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C0846E4E-B0EF-4400-BD60-C9D2CD9B7D29}"/>
              </a:ext>
            </a:extLst>
          </p:cNvPr>
          <p:cNvSpPr txBox="1"/>
          <p:nvPr/>
        </p:nvSpPr>
        <p:spPr>
          <a:xfrm>
            <a:off x="3451337" y="1219413"/>
            <a:ext cx="2241319" cy="307777"/>
          </a:xfrm>
          <a:prstGeom prst="rect">
            <a:avLst/>
          </a:prstGeom>
          <a:solidFill>
            <a:srgbClr val="EFC488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status kea-dhcp4-server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67E62BC-D60D-459F-8C77-2EAC277BA677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</p:spTree>
    <p:extLst>
      <p:ext uri="{BB962C8B-B14F-4D97-AF65-F5344CB8AC3E}">
        <p14:creationId xmlns:p14="http://schemas.microsoft.com/office/powerpoint/2010/main" val="332500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13.2) FTP (</a:t>
            </a:r>
            <a:r>
              <a:rPr lang="hu-HU" b="1" dirty="0" err="1"/>
              <a:t>vsftpd</a:t>
            </a:r>
            <a:r>
              <a:rPr lang="hu-HU" b="1" dirty="0"/>
              <a:t>)</a:t>
            </a:r>
            <a:endParaRPr lang="hu-HU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DF858D85-1505-46E4-B4C4-C0BB93FBCCF3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82B852E-C5C9-45FC-9256-1BBD23A35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22" y="852818"/>
            <a:ext cx="3496542" cy="4045788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078D401F-C372-4BCF-858E-18FDB1B8B2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3"/>
          <a:stretch/>
        </p:blipFill>
        <p:spPr>
          <a:xfrm>
            <a:off x="4867738" y="1541241"/>
            <a:ext cx="3779056" cy="2061018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</p:spTree>
    <p:extLst>
      <p:ext uri="{BB962C8B-B14F-4D97-AF65-F5344CB8AC3E}">
        <p14:creationId xmlns:p14="http://schemas.microsoft.com/office/powerpoint/2010/main" val="174571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13.2) FTP (</a:t>
            </a:r>
            <a:r>
              <a:rPr lang="hu-HU" b="1" dirty="0" err="1"/>
              <a:t>vsftpd</a:t>
            </a:r>
            <a:r>
              <a:rPr lang="hu-HU" b="1" dirty="0"/>
              <a:t>)</a:t>
            </a:r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786BE1F-4765-4204-B52F-50149B7EEECA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0C87ECE-B8AB-4358-830B-88D9B79D4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34" y="1380711"/>
            <a:ext cx="7833132" cy="2784821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</p:spTree>
    <p:extLst>
      <p:ext uri="{BB962C8B-B14F-4D97-AF65-F5344CB8AC3E}">
        <p14:creationId xmlns:p14="http://schemas.microsoft.com/office/powerpoint/2010/main" val="181473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13.3) SAMBA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18D02DE-11BF-49E4-BC39-D81C0216258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38" y="2033277"/>
            <a:ext cx="5760720" cy="969645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530A128-08E6-4C28-A697-D846E56059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38" y="3509587"/>
            <a:ext cx="5760720" cy="1094105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81EFBFF2-2FBB-466D-9ADB-72E06FE1A086}"/>
              </a:ext>
            </a:extLst>
          </p:cNvPr>
          <p:cNvSpPr/>
          <p:nvPr/>
        </p:nvSpPr>
        <p:spPr>
          <a:xfrm>
            <a:off x="2300234" y="1150985"/>
            <a:ext cx="4543527" cy="46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Samba felhasználó engedélyezése.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FB8782F8-2CCB-4E1E-A958-345032F1D112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</p:spTree>
    <p:extLst>
      <p:ext uri="{BB962C8B-B14F-4D97-AF65-F5344CB8AC3E}">
        <p14:creationId xmlns:p14="http://schemas.microsoft.com/office/powerpoint/2010/main" val="4794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13.3) SAMBA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A59E369-F45C-4E91-972E-CB1A7ED9582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1" r="53704"/>
          <a:stretch/>
        </p:blipFill>
        <p:spPr bwMode="auto">
          <a:xfrm>
            <a:off x="4331881" y="1419587"/>
            <a:ext cx="4103281" cy="2304326"/>
          </a:xfrm>
          <a:prstGeom prst="rect">
            <a:avLst/>
          </a:prstGeom>
          <a:ln w="76200">
            <a:solidFill>
              <a:srgbClr val="EFC488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4E18022E-3307-42C2-BA2A-A1A8EFEE47DA}"/>
              </a:ext>
            </a:extLst>
          </p:cNvPr>
          <p:cNvSpPr/>
          <p:nvPr/>
        </p:nvSpPr>
        <p:spPr>
          <a:xfrm>
            <a:off x="135806" y="2341238"/>
            <a:ext cx="3969246" cy="46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 err="1">
                <a:solidFill>
                  <a:srgbClr val="EFC488"/>
                </a:solidFill>
                <a:latin typeface="Montserrat"/>
              </a:rPr>
              <a:t>Share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nevű megosztott mappa.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A0B7B44A-2C91-42C1-80C2-31542FBF7C44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</p:spTree>
    <p:extLst>
      <p:ext uri="{BB962C8B-B14F-4D97-AF65-F5344CB8AC3E}">
        <p14:creationId xmlns:p14="http://schemas.microsoft.com/office/powerpoint/2010/main" val="341572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724810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8" y="244894"/>
            <a:ext cx="7038900" cy="914100"/>
          </a:xfrm>
        </p:spPr>
        <p:txBody>
          <a:bodyPr/>
          <a:lstStyle/>
          <a:p>
            <a:r>
              <a:rPr lang="hu-HU" b="1" dirty="0"/>
              <a:t>13.3) SAMBA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2848905-24A2-49E0-ABFB-82E74AD1D0C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38" y="1617840"/>
            <a:ext cx="5760720" cy="2715895"/>
          </a:xfrm>
          <a:prstGeom prst="rect">
            <a:avLst/>
          </a:prstGeom>
          <a:ln w="76200">
            <a:solidFill>
              <a:srgbClr val="EFC488"/>
            </a:solidFill>
          </a:ln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3A933CD4-9EFB-4117-8CC0-DA0FEE8B5804}"/>
              </a:ext>
            </a:extLst>
          </p:cNvPr>
          <p:cNvSpPr txBox="1"/>
          <p:nvPr/>
        </p:nvSpPr>
        <p:spPr>
          <a:xfrm>
            <a:off x="3953078" y="1310063"/>
            <a:ext cx="1237839" cy="307777"/>
          </a:xfrm>
          <a:prstGeom prst="rect">
            <a:avLst/>
          </a:prstGeom>
          <a:solidFill>
            <a:srgbClr val="EFC488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status </a:t>
            </a:r>
            <a:r>
              <a:rPr lang="hu-HU" dirty="0" err="1"/>
              <a:t>smbd</a:t>
            </a:r>
            <a:endParaRPr lang="hu-HU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DCBBAB26-2911-4D2A-A0A1-E59BB98157DE}"/>
              </a:ext>
            </a:extLst>
          </p:cNvPr>
          <p:cNvSpPr txBox="1"/>
          <p:nvPr/>
        </p:nvSpPr>
        <p:spPr>
          <a:xfrm>
            <a:off x="7719238" y="193695"/>
            <a:ext cx="97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EFC488"/>
                </a:solidFill>
                <a:latin typeface="Montserrat"/>
              </a:rPr>
              <a:t>Blake</a:t>
            </a:r>
          </a:p>
        </p:txBody>
      </p:sp>
    </p:spTree>
    <p:extLst>
      <p:ext uri="{BB962C8B-B14F-4D97-AF65-F5344CB8AC3E}">
        <p14:creationId xmlns:p14="http://schemas.microsoft.com/office/powerpoint/2010/main" val="12404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C75D7D-6EF7-488B-8831-B5129060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138568"/>
            <a:ext cx="7038900" cy="914100"/>
          </a:xfrm>
        </p:spPr>
        <p:txBody>
          <a:bodyPr/>
          <a:lstStyle/>
          <a:p>
            <a:pPr algn="ctr"/>
            <a:r>
              <a:rPr lang="hu-HU" sz="2800" b="1" dirty="0" err="1">
                <a:solidFill>
                  <a:schemeClr val="accent1">
                    <a:lumMod val="20000"/>
                    <a:lumOff val="80000"/>
                  </a:schemeClr>
                </a:solidFill>
                <a:cs typeface="Arial"/>
                <a:sym typeface="Arial"/>
              </a:rPr>
              <a:t>Ruby</a:t>
            </a:r>
            <a:r>
              <a:rPr lang="hu-HU" sz="2800" b="1" dirty="0">
                <a:solidFill>
                  <a:schemeClr val="accent1">
                    <a:lumMod val="20000"/>
                    <a:lumOff val="80000"/>
                  </a:schemeClr>
                </a:solidFill>
                <a:cs typeface="Arial"/>
                <a:sym typeface="Arial"/>
              </a:rPr>
              <a:t> telephely fizikai eszközökön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A21A655-2058-48A2-90C4-65C41BD26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75" y="980797"/>
            <a:ext cx="4975249" cy="3736752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083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53C974-16E9-4DA4-B2DC-3838290B3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9" y="177304"/>
            <a:ext cx="7038900" cy="914100"/>
          </a:xfrm>
        </p:spPr>
        <p:txBody>
          <a:bodyPr/>
          <a:lstStyle/>
          <a:p>
            <a:pPr algn="ctr"/>
            <a:r>
              <a:rPr lang="hu-HU" b="1" dirty="0">
                <a:solidFill>
                  <a:srgbClr val="B4DDC9"/>
                </a:solidFill>
              </a:rPr>
              <a:t>GitHub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8B75071-EA5B-490C-ACD6-E79FC5F8A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66" y="919511"/>
            <a:ext cx="6040068" cy="3897829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6880521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53C974-16E9-4DA4-B2DC-3838290B3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9" y="177304"/>
            <a:ext cx="7038900" cy="914100"/>
          </a:xfrm>
        </p:spPr>
        <p:txBody>
          <a:bodyPr/>
          <a:lstStyle/>
          <a:p>
            <a:pPr algn="ctr"/>
            <a:r>
              <a:rPr lang="hu-HU" b="1" dirty="0">
                <a:solidFill>
                  <a:srgbClr val="B4DDC9"/>
                </a:solidFill>
              </a:rPr>
              <a:t>GitHub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1A7CFC8-CF48-4D3E-AAFB-A9354338B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206" y="862741"/>
            <a:ext cx="6081586" cy="3983048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94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E7BE1B7F-D62D-4A18-AFEA-40CFDC897A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33" y="1785251"/>
            <a:ext cx="3996867" cy="2050400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B7F83045-708E-411B-88C4-13FB90A6DF1F}"/>
              </a:ext>
            </a:extLst>
          </p:cNvPr>
          <p:cNvSpPr/>
          <p:nvPr/>
        </p:nvSpPr>
        <p:spPr>
          <a:xfrm>
            <a:off x="1042319" y="1597555"/>
            <a:ext cx="4572000" cy="24257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Biztonságos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Hitelesítés több módon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Platformfüggetlen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Széles körben elterjedt</a:t>
            </a:r>
            <a:endParaRPr lang="hu-HU" sz="1200" dirty="0">
              <a:solidFill>
                <a:schemeClr val="bg1"/>
              </a:solidFill>
              <a:effectLst/>
              <a:latin typeface="Montserrat" panose="020B0604020202020204" charset="-18"/>
              <a:ea typeface="Calibri" panose="020F0502020204030204" pitchFamily="34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5533290" y="1431196"/>
            <a:ext cx="1677062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SSH konfiguráció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F96E881C-0FCA-404E-9BF7-3CCFCE4FA736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9959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3E4C64"/>
            </a:gs>
            <a:gs pos="56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4041243" y="1000073"/>
            <a:ext cx="1061509" cy="307777"/>
          </a:xfrm>
          <a:prstGeom prst="rect">
            <a:avLst/>
          </a:prstGeom>
          <a:solidFill>
            <a:srgbClr val="BCD6FF"/>
          </a:solidFill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SSH Teszt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EAD4712-0D80-4A48-B463-F7B867854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" t="6662" r="822" b="4522"/>
          <a:stretch/>
        </p:blipFill>
        <p:spPr>
          <a:xfrm>
            <a:off x="1704587" y="1307850"/>
            <a:ext cx="5734822" cy="3650594"/>
          </a:xfrm>
          <a:prstGeom prst="rec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10772DEB-2CFB-4C63-A095-64D8678E6F9D}"/>
              </a:ext>
            </a:extLst>
          </p:cNvPr>
          <p:cNvSpPr txBox="1"/>
          <p:nvPr/>
        </p:nvSpPr>
        <p:spPr>
          <a:xfrm>
            <a:off x="7719238" y="193695"/>
            <a:ext cx="90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</a:rPr>
              <a:t>Ruby</a:t>
            </a:r>
            <a:endParaRPr lang="hu-HU" sz="20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3842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630</Words>
  <Application>Microsoft Office PowerPoint</Application>
  <PresentationFormat>Diavetítés a képernyőre (16:9 oldalarány)</PresentationFormat>
  <Paragraphs>232</Paragraphs>
  <Slides>71</Slides>
  <Notes>26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71</vt:i4>
      </vt:variant>
    </vt:vector>
  </HeadingPairs>
  <TitlesOfParts>
    <vt:vector size="78" baseType="lpstr">
      <vt:lpstr>Montserrat</vt:lpstr>
      <vt:lpstr>Arial</vt:lpstr>
      <vt:lpstr>Symbol</vt:lpstr>
      <vt:lpstr>Calibri</vt:lpstr>
      <vt:lpstr>Times New Roman</vt:lpstr>
      <vt:lpstr>Lato</vt:lpstr>
      <vt:lpstr>Focus</vt:lpstr>
      <vt:lpstr>DotNyetWork</vt:lpstr>
      <vt:lpstr>Bevezető</vt:lpstr>
      <vt:lpstr>Hálózati topológia</vt:lpstr>
      <vt:lpstr>Megvalósításhoz használt eszközök</vt:lpstr>
      <vt:lpstr>Ip táblázat</vt:lpstr>
      <vt:lpstr>Projekt részeinek bemutatása</vt:lpstr>
      <vt:lpstr>Ruby telephely fizikai eszközökön</vt:lpstr>
      <vt:lpstr>1) SSH</vt:lpstr>
      <vt:lpstr>1) SSH</vt:lpstr>
      <vt:lpstr> 2) VLAN</vt:lpstr>
      <vt:lpstr> 2) VLAN</vt:lpstr>
      <vt:lpstr> 2) VLAN</vt:lpstr>
      <vt:lpstr> 2) VLAN</vt:lpstr>
      <vt:lpstr> 2) VLAN</vt:lpstr>
      <vt:lpstr> 3) Etherchannel</vt:lpstr>
      <vt:lpstr> 3) Etherchannel</vt:lpstr>
      <vt:lpstr> 3) Etherchannel</vt:lpstr>
      <vt:lpstr> 3) Etherchannel</vt:lpstr>
      <vt:lpstr>4) Port Security</vt:lpstr>
      <vt:lpstr>4) Port Security</vt:lpstr>
      <vt:lpstr>4) Port Security</vt:lpstr>
      <vt:lpstr>5) GLBP</vt:lpstr>
      <vt:lpstr>5) GLBP</vt:lpstr>
      <vt:lpstr>5) GLBP</vt:lpstr>
      <vt:lpstr> 6) OSPF</vt:lpstr>
      <vt:lpstr> 6) OSPF</vt:lpstr>
      <vt:lpstr> 7) PPP</vt:lpstr>
      <vt:lpstr> 7) PPP</vt:lpstr>
      <vt:lpstr> 7) PPP</vt:lpstr>
      <vt:lpstr> 7) PPP</vt:lpstr>
      <vt:lpstr> 8) Tunnel</vt:lpstr>
      <vt:lpstr> 8) Tunnel</vt:lpstr>
      <vt:lpstr> 8) Tunnel</vt:lpstr>
      <vt:lpstr> 8) Tunnel</vt:lpstr>
      <vt:lpstr> 8) Tunnel</vt:lpstr>
      <vt:lpstr> 9) NAT</vt:lpstr>
      <vt:lpstr>10) ASA tűzfal</vt:lpstr>
      <vt:lpstr>10) ASA tűzfal</vt:lpstr>
      <vt:lpstr>10) ASA tűzfal</vt:lpstr>
      <vt:lpstr>10) ASA tűzfal</vt:lpstr>
      <vt:lpstr>RUBY és WEISS összeköttetés</vt:lpstr>
      <vt:lpstr>RUBY és WEISS összeköttetés</vt:lpstr>
      <vt:lpstr>PowerPoint-bemutató</vt:lpstr>
      <vt:lpstr>Weiss telephely fizikai eszközökön</vt:lpstr>
      <vt:lpstr>Wifi Router</vt:lpstr>
      <vt:lpstr>Wifi Router</vt:lpstr>
      <vt:lpstr>Wifi Router</vt:lpstr>
      <vt:lpstr>11) DHCP</vt:lpstr>
      <vt:lpstr>PowerPoint-bemutató</vt:lpstr>
      <vt:lpstr>Blake telephely fizikai eszközökön</vt:lpstr>
      <vt:lpstr>12) Windows server</vt:lpstr>
      <vt:lpstr>12.1) Active Directory</vt:lpstr>
      <vt:lpstr>12.1) Active Directory</vt:lpstr>
      <vt:lpstr>12.1) Active Directory</vt:lpstr>
      <vt:lpstr>12.2) DNS</vt:lpstr>
      <vt:lpstr>12.2) DNS</vt:lpstr>
      <vt:lpstr>12.2) DNS</vt:lpstr>
      <vt:lpstr>12.3) IIS webszerver</vt:lpstr>
      <vt:lpstr>12.3) IIS webszerver</vt:lpstr>
      <vt:lpstr>12.3) IIS webszerver</vt:lpstr>
      <vt:lpstr>13) Linux server</vt:lpstr>
      <vt:lpstr>13.1) KEA DHCP</vt:lpstr>
      <vt:lpstr>13.1) KEA DHCP</vt:lpstr>
      <vt:lpstr>13.1) KEA DHCP</vt:lpstr>
      <vt:lpstr>13.2) FTP (vsftpd)</vt:lpstr>
      <vt:lpstr>13.2) FTP (vsftpd)</vt:lpstr>
      <vt:lpstr>13.3) SAMBA</vt:lpstr>
      <vt:lpstr>13.3) SAMBA</vt:lpstr>
      <vt:lpstr>13.3) SAMBA</vt:lpstr>
      <vt:lpstr>GitHub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DotNyetWork</dc:title>
  <dc:creator>Fazekas Dominik</dc:creator>
  <cp:lastModifiedBy>Somogyi Bánk Bence</cp:lastModifiedBy>
  <cp:revision>365</cp:revision>
  <dcterms:modified xsi:type="dcterms:W3CDTF">2026-02-26T10:22:25Z</dcterms:modified>
</cp:coreProperties>
</file>